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318" r:id="rId4"/>
    <p:sldId id="319" r:id="rId5"/>
    <p:sldId id="326" r:id="rId6"/>
    <p:sldId id="325" r:id="rId7"/>
    <p:sldId id="260" r:id="rId8"/>
    <p:sldId id="259" r:id="rId9"/>
    <p:sldId id="262" r:id="rId10"/>
    <p:sldId id="314" r:id="rId11"/>
    <p:sldId id="315" r:id="rId12"/>
    <p:sldId id="316" r:id="rId13"/>
    <p:sldId id="317" r:id="rId14"/>
    <p:sldId id="304" r:id="rId15"/>
    <p:sldId id="332" r:id="rId16"/>
    <p:sldId id="333" r:id="rId17"/>
    <p:sldId id="305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22" r:id="rId27"/>
    <p:sldId id="323" r:id="rId28"/>
    <p:sldId id="324" r:id="rId29"/>
    <p:sldId id="327" r:id="rId30"/>
    <p:sldId id="328" r:id="rId31"/>
    <p:sldId id="308" r:id="rId32"/>
    <p:sldId id="309" r:id="rId33"/>
    <p:sldId id="310" r:id="rId34"/>
    <p:sldId id="311" r:id="rId35"/>
    <p:sldId id="312" r:id="rId36"/>
    <p:sldId id="257" r:id="rId37"/>
    <p:sldId id="313" r:id="rId38"/>
    <p:sldId id="261" r:id="rId39"/>
    <p:sldId id="263" r:id="rId40"/>
    <p:sldId id="329" r:id="rId41"/>
    <p:sldId id="330" r:id="rId42"/>
    <p:sldId id="331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fdc5f168ac724c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77F08-7E87-46FC-B783-6C67164DD5FC}" v="38" dt="2019-07-09T23:46:57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6375" autoAdjust="0"/>
  </p:normalViewPr>
  <p:slideViewPr>
    <p:cSldViewPr snapToGrid="0">
      <p:cViewPr varScale="1">
        <p:scale>
          <a:sx n="74" d="100"/>
          <a:sy n="74" d="100"/>
        </p:scale>
        <p:origin x="898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aoYanxiang" userId="00aaf448-535f-4c5e-a9cb-75d75e987d22" providerId="ADAL" clId="{4D677F08-7E87-46FC-B783-6C67164DD5FC}"/>
    <pc:docChg chg="custSel addSld delSld modSld">
      <pc:chgData name="QiaoYanxiang" userId="00aaf448-535f-4c5e-a9cb-75d75e987d22" providerId="ADAL" clId="{4D677F08-7E87-46FC-B783-6C67164DD5FC}" dt="2019-07-09T23:46:57.090" v="37" actId="1076"/>
      <pc:docMkLst>
        <pc:docMk/>
      </pc:docMkLst>
      <pc:sldChg chg="add setBg">
        <pc:chgData name="QiaoYanxiang" userId="00aaf448-535f-4c5e-a9cb-75d75e987d22" providerId="ADAL" clId="{4D677F08-7E87-46FC-B783-6C67164DD5FC}" dt="2019-07-09T23:39:38.297" v="6"/>
        <pc:sldMkLst>
          <pc:docMk/>
          <pc:sldMk cId="1948704229" sldId="304"/>
        </pc:sldMkLst>
      </pc:sldChg>
      <pc:sldChg chg="add setBg">
        <pc:chgData name="QiaoYanxiang" userId="00aaf448-535f-4c5e-a9cb-75d75e987d22" providerId="ADAL" clId="{4D677F08-7E87-46FC-B783-6C67164DD5FC}" dt="2019-07-09T23:39:38.297" v="6"/>
        <pc:sldMkLst>
          <pc:docMk/>
          <pc:sldMk cId="3500054102" sldId="305"/>
        </pc:sldMkLst>
      </pc:sldChg>
      <pc:sldChg chg="del">
        <pc:chgData name="QiaoYanxiang" userId="00aaf448-535f-4c5e-a9cb-75d75e987d22" providerId="ADAL" clId="{4D677F08-7E87-46FC-B783-6C67164DD5FC}" dt="2019-07-09T23:39:50.416" v="7" actId="2696"/>
        <pc:sldMkLst>
          <pc:docMk/>
          <pc:sldMk cId="1923963808" sldId="320"/>
        </pc:sldMkLst>
      </pc:sldChg>
      <pc:sldChg chg="add setBg">
        <pc:chgData name="QiaoYanxiang" userId="00aaf448-535f-4c5e-a9cb-75d75e987d22" providerId="ADAL" clId="{4D677F08-7E87-46FC-B783-6C67164DD5FC}" dt="2019-07-09T23:39:38.297" v="6"/>
        <pc:sldMkLst>
          <pc:docMk/>
          <pc:sldMk cId="946218403" sldId="332"/>
        </pc:sldMkLst>
      </pc:sldChg>
      <pc:sldChg chg="add setBg">
        <pc:chgData name="QiaoYanxiang" userId="00aaf448-535f-4c5e-a9cb-75d75e987d22" providerId="ADAL" clId="{4D677F08-7E87-46FC-B783-6C67164DD5FC}" dt="2019-07-09T23:39:38.297" v="6"/>
        <pc:sldMkLst>
          <pc:docMk/>
          <pc:sldMk cId="477539121" sldId="333"/>
        </pc:sldMkLst>
      </pc:sldChg>
      <pc:sldChg chg="modSp add setBg">
        <pc:chgData name="QiaoYanxiang" userId="00aaf448-535f-4c5e-a9cb-75d75e987d22" providerId="ADAL" clId="{4D677F08-7E87-46FC-B783-6C67164DD5FC}" dt="2019-07-09T23:40:54.865" v="25" actId="1076"/>
        <pc:sldMkLst>
          <pc:docMk/>
          <pc:sldMk cId="1483779634" sldId="334"/>
        </pc:sldMkLst>
        <pc:spChg chg="mod">
          <ac:chgData name="QiaoYanxiang" userId="00aaf448-535f-4c5e-a9cb-75d75e987d22" providerId="ADAL" clId="{4D677F08-7E87-46FC-B783-6C67164DD5FC}" dt="2019-07-09T23:40:38.746" v="21" actId="1076"/>
          <ac:spMkLst>
            <pc:docMk/>
            <pc:sldMk cId="1483779634" sldId="334"/>
            <ac:spMk id="2" creationId="{B2A853B0-EC6B-4FFF-9B71-93D1D2025B8F}"/>
          </ac:spMkLst>
        </pc:spChg>
        <pc:spChg chg="mod">
          <ac:chgData name="QiaoYanxiang" userId="00aaf448-535f-4c5e-a9cb-75d75e987d22" providerId="ADAL" clId="{4D677F08-7E87-46FC-B783-6C67164DD5FC}" dt="2019-07-09T23:40:54.865" v="25" actId="1076"/>
          <ac:spMkLst>
            <pc:docMk/>
            <pc:sldMk cId="1483779634" sldId="334"/>
            <ac:spMk id="5" creationId="{104A4605-B8FD-4D00-B7D8-333E8826741D}"/>
          </ac:spMkLst>
        </pc:spChg>
        <pc:spChg chg="mod">
          <ac:chgData name="QiaoYanxiang" userId="00aaf448-535f-4c5e-a9cb-75d75e987d22" providerId="ADAL" clId="{4D677F08-7E87-46FC-B783-6C67164DD5FC}" dt="2019-07-09T23:40:05.289" v="8" actId="1076"/>
          <ac:spMkLst>
            <pc:docMk/>
            <pc:sldMk cId="1483779634" sldId="334"/>
            <ac:spMk id="6" creationId="{F750A9F3-1BF0-40BB-A7AF-2304C3BDDC36}"/>
          </ac:spMkLst>
        </pc:spChg>
      </pc:sldChg>
      <pc:sldChg chg="add setBg">
        <pc:chgData name="QiaoYanxiang" userId="00aaf448-535f-4c5e-a9cb-75d75e987d22" providerId="ADAL" clId="{4D677F08-7E87-46FC-B783-6C67164DD5FC}" dt="2019-07-09T23:39:38.297" v="6"/>
        <pc:sldMkLst>
          <pc:docMk/>
          <pc:sldMk cId="3560701455" sldId="335"/>
        </pc:sldMkLst>
      </pc:sldChg>
      <pc:sldChg chg="add setBg">
        <pc:chgData name="QiaoYanxiang" userId="00aaf448-535f-4c5e-a9cb-75d75e987d22" providerId="ADAL" clId="{4D677F08-7E87-46FC-B783-6C67164DD5FC}" dt="2019-07-09T23:39:38.297" v="6"/>
        <pc:sldMkLst>
          <pc:docMk/>
          <pc:sldMk cId="774370698" sldId="336"/>
        </pc:sldMkLst>
      </pc:sldChg>
      <pc:sldChg chg="add setBg">
        <pc:chgData name="QiaoYanxiang" userId="00aaf448-535f-4c5e-a9cb-75d75e987d22" providerId="ADAL" clId="{4D677F08-7E87-46FC-B783-6C67164DD5FC}" dt="2019-07-09T23:39:38.297" v="6"/>
        <pc:sldMkLst>
          <pc:docMk/>
          <pc:sldMk cId="2512360181" sldId="337"/>
        </pc:sldMkLst>
      </pc:sldChg>
      <pc:sldChg chg="add setBg">
        <pc:chgData name="QiaoYanxiang" userId="00aaf448-535f-4c5e-a9cb-75d75e987d22" providerId="ADAL" clId="{4D677F08-7E87-46FC-B783-6C67164DD5FC}" dt="2019-07-09T23:39:38.297" v="6"/>
        <pc:sldMkLst>
          <pc:docMk/>
          <pc:sldMk cId="2152712407" sldId="338"/>
        </pc:sldMkLst>
      </pc:sldChg>
      <pc:sldChg chg="add setBg">
        <pc:chgData name="QiaoYanxiang" userId="00aaf448-535f-4c5e-a9cb-75d75e987d22" providerId="ADAL" clId="{4D677F08-7E87-46FC-B783-6C67164DD5FC}" dt="2019-07-09T23:39:38.297" v="6"/>
        <pc:sldMkLst>
          <pc:docMk/>
          <pc:sldMk cId="3673204897" sldId="339"/>
        </pc:sldMkLst>
      </pc:sldChg>
      <pc:sldChg chg="add setBg">
        <pc:chgData name="QiaoYanxiang" userId="00aaf448-535f-4c5e-a9cb-75d75e987d22" providerId="ADAL" clId="{4D677F08-7E87-46FC-B783-6C67164DD5FC}" dt="2019-07-09T23:39:38.297" v="6"/>
        <pc:sldMkLst>
          <pc:docMk/>
          <pc:sldMk cId="459371301" sldId="340"/>
        </pc:sldMkLst>
      </pc:sldChg>
      <pc:sldChg chg="addSp delSp modSp add">
        <pc:chgData name="QiaoYanxiang" userId="00aaf448-535f-4c5e-a9cb-75d75e987d22" providerId="ADAL" clId="{4D677F08-7E87-46FC-B783-6C67164DD5FC}" dt="2019-07-09T23:46:57.090" v="37" actId="1076"/>
        <pc:sldMkLst>
          <pc:docMk/>
          <pc:sldMk cId="129979920" sldId="341"/>
        </pc:sldMkLst>
        <pc:picChg chg="del">
          <ac:chgData name="QiaoYanxiang" userId="00aaf448-535f-4c5e-a9cb-75d75e987d22" providerId="ADAL" clId="{4D677F08-7E87-46FC-B783-6C67164DD5FC}" dt="2019-07-09T23:45:39.002" v="29" actId="478"/>
          <ac:picMkLst>
            <pc:docMk/>
            <pc:sldMk cId="129979920" sldId="341"/>
            <ac:picMk id="2" creationId="{1CF7B3C5-F281-403F-8597-34713237DB25}"/>
          </ac:picMkLst>
        </pc:picChg>
        <pc:picChg chg="del">
          <ac:chgData name="QiaoYanxiang" userId="00aaf448-535f-4c5e-a9cb-75d75e987d22" providerId="ADAL" clId="{4D677F08-7E87-46FC-B783-6C67164DD5FC}" dt="2019-07-09T23:45:39.002" v="29" actId="478"/>
          <ac:picMkLst>
            <pc:docMk/>
            <pc:sldMk cId="129979920" sldId="341"/>
            <ac:picMk id="3" creationId="{641425DD-EA44-4085-9D9A-D0DCCD800F91}"/>
          </ac:picMkLst>
        </pc:picChg>
        <pc:picChg chg="add mod modCrop">
          <ac:chgData name="QiaoYanxiang" userId="00aaf448-535f-4c5e-a9cb-75d75e987d22" providerId="ADAL" clId="{4D677F08-7E87-46FC-B783-6C67164DD5FC}" dt="2019-07-09T23:46:57.090" v="37" actId="1076"/>
          <ac:picMkLst>
            <pc:docMk/>
            <pc:sldMk cId="129979920" sldId="341"/>
            <ac:picMk id="4" creationId="{EC9A1ADD-CFF6-409A-B091-446E6D078109}"/>
          </ac:picMkLst>
        </pc:picChg>
        <pc:picChg chg="del">
          <ac:chgData name="QiaoYanxiang" userId="00aaf448-535f-4c5e-a9cb-75d75e987d22" providerId="ADAL" clId="{4D677F08-7E87-46FC-B783-6C67164DD5FC}" dt="2019-07-09T23:45:39.002" v="29" actId="478"/>
          <ac:picMkLst>
            <pc:docMk/>
            <pc:sldMk cId="129979920" sldId="341"/>
            <ac:picMk id="5" creationId="{8E257864-8F0C-4303-A685-516A13CF7AC4}"/>
          </ac:picMkLst>
        </pc:picChg>
        <pc:picChg chg="add mod">
          <ac:chgData name="QiaoYanxiang" userId="00aaf448-535f-4c5e-a9cb-75d75e987d22" providerId="ADAL" clId="{4D677F08-7E87-46FC-B783-6C67164DD5FC}" dt="2019-07-09T23:46:48.849" v="33" actId="1076"/>
          <ac:picMkLst>
            <pc:docMk/>
            <pc:sldMk cId="129979920" sldId="341"/>
            <ac:picMk id="6" creationId="{0A59BA20-3B27-4642-A8C6-AC42F25D816A}"/>
          </ac:picMkLst>
        </pc:picChg>
      </pc:sldChg>
      <pc:sldChg chg="add del">
        <pc:chgData name="QiaoYanxiang" userId="00aaf448-535f-4c5e-a9cb-75d75e987d22" providerId="ADAL" clId="{4D677F08-7E87-46FC-B783-6C67164DD5FC}" dt="2019-07-09T23:45:31.111" v="27" actId="2696"/>
        <pc:sldMkLst>
          <pc:docMk/>
          <pc:sldMk cId="3137041091" sldId="3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9C1BB-144A-420E-BDCC-9187981EE87B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EEE6E-CCD7-4CD4-80DA-840787415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596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EEE6E-CCD7-4CD4-80DA-8407874159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441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EEE6E-CCD7-4CD4-80DA-84078741599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86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EEE6E-CCD7-4CD4-80DA-84078741599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05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EEE6E-CCD7-4CD4-80DA-84078741599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416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EEE6E-CCD7-4CD4-80DA-84078741599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67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B6429-DFCE-4722-8D1A-D1D6F6C4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4E0D8F-21DB-4FBD-AF09-8397024B4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AA85CF-7C78-4A1B-8563-C2420DB0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253AA8-3D27-499A-96E2-31B0C92B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5CA922-9366-4D33-90B9-73A47590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7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48F7B-640E-4CE2-BC14-61862304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6BBBD2-0143-4BE9-8769-B20922F51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21CD8E-6FBE-49A0-A298-0FD0C7EC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6642D2-371D-4626-A9CE-105CE442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0C25AD-3D13-4467-8E13-5E6CBFCA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866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DDF587-8DB1-4857-9D76-E400D96B4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ACA0B5-2D49-423A-9277-2F3846B65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07EBC-58B6-43A8-9B80-9B3AFE386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B07DA5-3FA8-4279-91C1-08E44078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9D4134-A08B-4BB9-9C39-BA7979A0A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948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945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074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853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199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362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62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94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FBF90-B309-4707-9C84-ED254D15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B402E-EA54-4B9C-8DEC-E1365639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2B1F94-FD13-42A8-9EB0-22279A2D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D2C6BF-9907-4486-BD5D-48004E17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8E5E5A-1271-40CA-937A-C921822A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626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230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393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9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5011E-4317-40D1-9A12-EE13A0FC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128F6-9BFF-45BA-8338-231BA7EA1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F6978-5150-4325-BEFB-5CD6727C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36D094-3BD3-4395-8090-B8131656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8B519C-9052-44C4-8F38-4A5A6AFD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545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A146B-5BCF-46FF-9FC2-AAEAA454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7E94D-C858-4E67-9BAA-A3B8C8B7C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5FB7B6-FEB4-49DB-9EA2-E668FCA33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DDDCFE-2517-41B6-B808-2DC3E485A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01A2A9-E152-460D-9AF6-A573163A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AE034A-9075-4BAD-8340-08FD71DD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05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C5BE4-77E7-4847-8665-5E40FFA3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874C01-028C-4B21-A8A8-592885B28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5EA675-7F53-4A08-80C8-BF45AC3C6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B41B07-0A11-44F2-93DF-984E06073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9C05E8-CE31-46A8-9A6B-0085512C6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2372F4-0F40-4CEE-A760-2B403141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82557A-3BF7-423B-9160-3C4517C8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4F0C92-B623-4A90-95FE-242036ED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7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6233B-8285-464E-9F9D-610FF5C6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F041E3-6740-4687-A834-953908BC4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97AE3A-EFAC-4D04-86EF-3FC5D96A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BE043D-3064-4D7F-AE63-8BC885A9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14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99775A-940A-4DBF-8491-6359F0F1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119125-1F71-4C92-AB5B-1469BBB1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EF164-C2A8-4903-9D0C-B31E8ED1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571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D2BBE-A339-4B35-A7FC-FB0D6673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ABA55-1902-4EA6-BB4A-9D1DDCCB6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F60161-D589-4C90-B9B7-2D6D3DD07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652467-2D04-43B4-A38F-CB6B3560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4DA03E-ED94-4F7A-8744-84B6ECA9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66BCC5-CC39-41C2-933C-C55AEDE0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4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3E449-C472-4AD8-AB91-55FDCDF6A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89A6B8-6908-4AEE-8D39-09B36887AC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6AEA43-409F-4A53-A933-2E0F28BA6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96EBE-529C-4EDE-9174-2BB7EFF1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8A3C70-2D30-4C3D-B0D4-289A1649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3C2EF0-6136-478C-AE45-5D814AC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45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0D4FA0-6634-4811-A2B6-FB5A411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D14F5F-B4D8-491A-BB7C-5F65874A8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10722-9A38-4EA5-BC88-CE8F38B4F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AAF0-06F7-4D39-9202-85AB06CF7364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52861F-DEB5-45C5-8666-B5DE24806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67EB4-F56D-4C51-BE91-59A59B1B7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18095-6509-4983-9095-F09158535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28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39B18-9189-441E-823C-8D4EE47E58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7A0C9-5FAB-4400-AD9D-B9123EF57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81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62B19FD-9DA6-48C8-A401-BA4D8D90BE35}"/>
              </a:ext>
            </a:extLst>
          </p:cNvPr>
          <p:cNvSpPr txBox="1"/>
          <p:nvPr/>
        </p:nvSpPr>
        <p:spPr>
          <a:xfrm>
            <a:off x="3661100" y="3429000"/>
            <a:ext cx="5493291" cy="324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指导教师：李宇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小组成员：宋涛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               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李沐栩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 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罗鸿霄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               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乔彦祥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 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冉龙清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字魂47号-三分行楷" panose="00000500000000000000" pitchFamily="2" charset="-122"/>
              <a:ea typeface="字魂47号-三分行楷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E8060E-E075-43C7-82D5-A2FCDA77C49A}"/>
              </a:ext>
            </a:extLst>
          </p:cNvPr>
          <p:cNvSpPr txBox="1"/>
          <p:nvPr/>
        </p:nvSpPr>
        <p:spPr>
          <a:xfrm>
            <a:off x="722168" y="1049482"/>
            <a:ext cx="10747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基于</a:t>
            </a:r>
            <a:r>
              <a:rPr lang="en-US" altLang="zh-CN" sz="5400" spc="6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Spark</a:t>
            </a:r>
            <a:r>
              <a:rPr lang="zh-CN" altLang="en-US" sz="5400" spc="6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技术的</a:t>
            </a:r>
            <a:endParaRPr lang="en-US" altLang="zh-CN" sz="5400" spc="600" dirty="0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  <a:p>
            <a:pPr algn="ctr"/>
            <a:r>
              <a:rPr lang="zh-CN" altLang="en-US" sz="5400" spc="6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气温预测及分析系统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99206E-10F1-45BE-A312-B7DD4D67F360}"/>
              </a:ext>
            </a:extLst>
          </p:cNvPr>
          <p:cNvSpPr txBox="1"/>
          <p:nvPr/>
        </p:nvSpPr>
        <p:spPr>
          <a:xfrm>
            <a:off x="5114059" y="6213764"/>
            <a:ext cx="196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2019.7.10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9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50A9F3-1BF0-40BB-A7AF-2304C3BDDC36}"/>
              </a:ext>
            </a:extLst>
          </p:cNvPr>
          <p:cNvSpPr txBox="1"/>
          <p:nvPr/>
        </p:nvSpPr>
        <p:spPr>
          <a:xfrm>
            <a:off x="-1853797" y="-94120"/>
            <a:ext cx="603971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6080" y="1882346"/>
            <a:ext cx="72542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验证码图片生成功能：调用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Pillow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包进行绘图，使用随机字体、字符串、颜色，并增加噪点和干扰线来生成验证码图片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处理来自前端的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请求，链接数据库并执行相应功能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运行数据预测脚本，将生成的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json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数据传回前端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869" y="2107564"/>
            <a:ext cx="1610783" cy="4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50A9F3-1BF0-40BB-A7AF-2304C3BDDC36}"/>
              </a:ext>
            </a:extLst>
          </p:cNvPr>
          <p:cNvSpPr txBox="1"/>
          <p:nvPr/>
        </p:nvSpPr>
        <p:spPr>
          <a:xfrm>
            <a:off x="-1853797" y="-94120"/>
            <a:ext cx="603971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6080" y="1882346"/>
            <a:ext cx="781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与用户登录系统分离的管理员系统，进行用户信息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的管理，可对用户进行查询和修改信息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3373743"/>
            <a:ext cx="4701540" cy="2067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07" y="3373743"/>
            <a:ext cx="30194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3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E0A2E6-C6B6-4633-93A3-002A7490BE2C}"/>
              </a:ext>
            </a:extLst>
          </p:cNvPr>
          <p:cNvSpPr txBox="1"/>
          <p:nvPr/>
        </p:nvSpPr>
        <p:spPr>
          <a:xfrm>
            <a:off x="547312" y="149445"/>
            <a:ext cx="11016095" cy="826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示意图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906" y="953764"/>
            <a:ext cx="8966905" cy="590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3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50A9F3-1BF0-40BB-A7AF-2304C3BDDC36}"/>
              </a:ext>
            </a:extLst>
          </p:cNvPr>
          <p:cNvSpPr txBox="1"/>
          <p:nvPr/>
        </p:nvSpPr>
        <p:spPr>
          <a:xfrm>
            <a:off x="2482776" y="2228671"/>
            <a:ext cx="722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数据清洗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C513A5-F9C3-4089-B656-378EFF067B88}"/>
              </a:ext>
            </a:extLst>
          </p:cNvPr>
          <p:cNvSpPr txBox="1"/>
          <p:nvPr/>
        </p:nvSpPr>
        <p:spPr>
          <a:xfrm>
            <a:off x="4630880" y="3844636"/>
            <a:ext cx="293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基于</a:t>
            </a:r>
            <a:r>
              <a:rPr lang="en-US" altLang="zh-CN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Spark</a:t>
            </a:r>
            <a:r>
              <a:rPr lang="zh-CN" altLang="en-US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194870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1FBC8B4-936C-4640-9E5A-AD4D8E927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78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C513A5-F9C3-4089-B656-378EFF067B88}"/>
              </a:ext>
            </a:extLst>
          </p:cNvPr>
          <p:cNvSpPr txBox="1"/>
          <p:nvPr/>
        </p:nvSpPr>
        <p:spPr>
          <a:xfrm>
            <a:off x="4630882" y="4416136"/>
            <a:ext cx="293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基于</a:t>
            </a:r>
            <a:r>
              <a:rPr lang="en-US" altLang="zh-CN" dirty="0">
                <a:solidFill>
                  <a:schemeClr val="bg1"/>
                </a:solidFill>
              </a:rPr>
              <a:t>Spark</a:t>
            </a:r>
            <a:r>
              <a:rPr lang="zh-CN" altLang="en-US" dirty="0">
                <a:solidFill>
                  <a:schemeClr val="bg1"/>
                </a:solidFill>
              </a:rPr>
              <a:t>框架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A5E3D9-C04F-4ECC-87DA-01CD96B34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3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50A9F3-1BF0-40BB-A7AF-2304C3BDDC36}"/>
              </a:ext>
            </a:extLst>
          </p:cNvPr>
          <p:cNvSpPr txBox="1"/>
          <p:nvPr/>
        </p:nvSpPr>
        <p:spPr>
          <a:xfrm>
            <a:off x="3925163" y="2413337"/>
            <a:ext cx="4341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ARIMA</a:t>
            </a:r>
            <a:endParaRPr lang="zh-CN" altLang="en-US" sz="6000" dirty="0">
              <a:solidFill>
                <a:schemeClr val="bg1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A853B0-EC6B-4FFF-9B71-93D1D2025B8F}"/>
              </a:ext>
            </a:extLst>
          </p:cNvPr>
          <p:cNvSpPr txBox="1"/>
          <p:nvPr/>
        </p:nvSpPr>
        <p:spPr>
          <a:xfrm>
            <a:off x="4745178" y="3582631"/>
            <a:ext cx="270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时间序列预测</a:t>
            </a:r>
          </a:p>
        </p:txBody>
      </p:sp>
    </p:spTree>
    <p:extLst>
      <p:ext uri="{BB962C8B-B14F-4D97-AF65-F5344CB8AC3E}">
        <p14:creationId xmlns:p14="http://schemas.microsoft.com/office/powerpoint/2010/main" val="350005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50A9F3-1BF0-40BB-A7AF-2304C3BDDC36}"/>
              </a:ext>
            </a:extLst>
          </p:cNvPr>
          <p:cNvSpPr txBox="1"/>
          <p:nvPr/>
        </p:nvSpPr>
        <p:spPr>
          <a:xfrm>
            <a:off x="4097050" y="182404"/>
            <a:ext cx="3587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如何预测</a:t>
            </a:r>
            <a:r>
              <a:rPr lang="zh-CN" altLang="en-US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A853B0-EC6B-4FFF-9B71-93D1D2025B8F}"/>
              </a:ext>
            </a:extLst>
          </p:cNvPr>
          <p:cNvSpPr txBox="1"/>
          <p:nvPr/>
        </p:nvSpPr>
        <p:spPr>
          <a:xfrm>
            <a:off x="211280" y="962904"/>
            <a:ext cx="117694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ARIMA</a:t>
            </a:r>
            <a:r>
              <a:rPr lang="zh-CN" altLang="en-US" sz="2800" dirty="0">
                <a:solidFill>
                  <a:schemeClr val="bg1"/>
                </a:solidFill>
              </a:rPr>
              <a:t>模型（英语：</a:t>
            </a:r>
            <a:r>
              <a:rPr lang="en-US" altLang="zh-CN" sz="2800" dirty="0">
                <a:solidFill>
                  <a:schemeClr val="bg1"/>
                </a:solidFill>
              </a:rPr>
              <a:t>Autoregressive Integrated Moving Average model</a:t>
            </a:r>
            <a:r>
              <a:rPr lang="zh-CN" altLang="en-US" sz="2800" dirty="0">
                <a:solidFill>
                  <a:schemeClr val="bg1"/>
                </a:solidFill>
              </a:rPr>
              <a:t>），差分整合移动平均自回归模型，又称整合移动平均自回归模型（移动也可称作滑动），时间序列预测分析方法之一。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ARIMA</a:t>
            </a:r>
            <a:r>
              <a:rPr lang="zh-CN" altLang="en-US" sz="2800" dirty="0">
                <a:solidFill>
                  <a:schemeClr val="bg1"/>
                </a:solidFill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</a:rPr>
              <a:t>p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</a:rPr>
              <a:t>d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</a:rPr>
              <a:t>q</a:t>
            </a:r>
            <a:r>
              <a:rPr lang="zh-CN" altLang="en-US" sz="2800" dirty="0">
                <a:solidFill>
                  <a:schemeClr val="bg1"/>
                </a:solidFill>
              </a:rPr>
              <a:t>）中，</a:t>
            </a:r>
            <a:r>
              <a:rPr lang="en-US" altLang="zh-CN" sz="2800" dirty="0">
                <a:solidFill>
                  <a:schemeClr val="bg1"/>
                </a:solidFill>
              </a:rPr>
              <a:t>AR</a:t>
            </a:r>
            <a:r>
              <a:rPr lang="zh-CN" altLang="en-US" sz="2800" dirty="0">
                <a:solidFill>
                  <a:schemeClr val="bg1"/>
                </a:solidFill>
              </a:rPr>
              <a:t>是</a:t>
            </a:r>
            <a:r>
              <a:rPr lang="en-US" altLang="zh-CN" sz="2800" dirty="0">
                <a:solidFill>
                  <a:schemeClr val="bg1"/>
                </a:solidFill>
              </a:rPr>
              <a:t>"</a:t>
            </a:r>
            <a:r>
              <a:rPr lang="zh-CN" altLang="en-US" sz="2800" dirty="0">
                <a:solidFill>
                  <a:schemeClr val="bg1"/>
                </a:solidFill>
              </a:rPr>
              <a:t>自回归</a:t>
            </a:r>
            <a:r>
              <a:rPr lang="en-US" altLang="zh-CN" sz="2800" dirty="0">
                <a:solidFill>
                  <a:schemeClr val="bg1"/>
                </a:solidFill>
              </a:rPr>
              <a:t>"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</a:rPr>
              <a:t>p</a:t>
            </a:r>
            <a:r>
              <a:rPr lang="zh-CN" altLang="en-US" sz="2800" dirty="0">
                <a:solidFill>
                  <a:schemeClr val="bg1"/>
                </a:solidFill>
              </a:rPr>
              <a:t>为自回归项数；</a:t>
            </a:r>
            <a:r>
              <a:rPr lang="en-US" altLang="zh-CN" sz="2800" dirty="0">
                <a:solidFill>
                  <a:schemeClr val="bg1"/>
                </a:solidFill>
              </a:rPr>
              <a:t>MA</a:t>
            </a:r>
            <a:r>
              <a:rPr lang="zh-CN" altLang="en-US" sz="2800" dirty="0">
                <a:solidFill>
                  <a:schemeClr val="bg1"/>
                </a:solidFill>
              </a:rPr>
              <a:t>为</a:t>
            </a:r>
            <a:r>
              <a:rPr lang="en-US" altLang="zh-CN" sz="2800" dirty="0">
                <a:solidFill>
                  <a:schemeClr val="bg1"/>
                </a:solidFill>
              </a:rPr>
              <a:t>"</a:t>
            </a:r>
            <a:r>
              <a:rPr lang="zh-CN" altLang="en-US" sz="2800" dirty="0">
                <a:solidFill>
                  <a:schemeClr val="bg1"/>
                </a:solidFill>
              </a:rPr>
              <a:t>滑动平均</a:t>
            </a:r>
            <a:r>
              <a:rPr lang="en-US" altLang="zh-CN" sz="2800" dirty="0">
                <a:solidFill>
                  <a:schemeClr val="bg1"/>
                </a:solidFill>
              </a:rPr>
              <a:t>"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</a:rPr>
              <a:t>q</a:t>
            </a:r>
            <a:r>
              <a:rPr lang="zh-CN" altLang="en-US" sz="2800" dirty="0">
                <a:solidFill>
                  <a:schemeClr val="bg1"/>
                </a:solidFill>
              </a:rPr>
              <a:t>为滑动平均项数，</a:t>
            </a:r>
            <a:r>
              <a:rPr lang="en-US" altLang="zh-CN" sz="2800" dirty="0">
                <a:solidFill>
                  <a:schemeClr val="bg1"/>
                </a:solidFill>
              </a:rPr>
              <a:t>d</a:t>
            </a:r>
            <a:r>
              <a:rPr lang="zh-CN" altLang="en-US" sz="2800" dirty="0">
                <a:solidFill>
                  <a:schemeClr val="bg1"/>
                </a:solidFill>
              </a:rPr>
              <a:t>为使之成为平稳序列所做的差分次数（阶数）。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“差分”一词虽未出现在</a:t>
            </a:r>
            <a:r>
              <a:rPr lang="en-US" altLang="zh-CN" sz="2800" dirty="0">
                <a:solidFill>
                  <a:schemeClr val="bg1"/>
                </a:solidFill>
              </a:rPr>
              <a:t>ARIMA</a:t>
            </a:r>
            <a:r>
              <a:rPr lang="zh-CN" altLang="en-US" sz="2800" dirty="0">
                <a:solidFill>
                  <a:schemeClr val="bg1"/>
                </a:solidFill>
              </a:rPr>
              <a:t>的英文名称中，却是关键步骤。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季节性</a:t>
            </a:r>
            <a:r>
              <a:rPr lang="en-US" altLang="zh-CN" sz="2800" dirty="0">
                <a:solidFill>
                  <a:schemeClr val="bg1"/>
                </a:solidFill>
              </a:rPr>
              <a:t>ARIMA</a:t>
            </a:r>
            <a:r>
              <a:rPr lang="zh-CN" altLang="en-US" sz="2800" dirty="0">
                <a:solidFill>
                  <a:schemeClr val="bg1"/>
                </a:solidFill>
              </a:rPr>
              <a:t>：</a:t>
            </a:r>
            <a:r>
              <a:rPr lang="en-US" altLang="zh-CN" sz="2800" dirty="0">
                <a:solidFill>
                  <a:schemeClr val="bg1"/>
                </a:solidFill>
              </a:rPr>
              <a:t>SARIMA</a:t>
            </a:r>
            <a:r>
              <a:rPr lang="zh-CN" altLang="en-US" sz="2800" dirty="0">
                <a:solidFill>
                  <a:schemeClr val="bg1"/>
                </a:solidFill>
              </a:rPr>
              <a:t>模型，考虑季节性因素。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4A4605-B8FD-4D00-B7D8-333E8826741D}"/>
              </a:ext>
            </a:extLst>
          </p:cNvPr>
          <p:cNvSpPr txBox="1"/>
          <p:nvPr/>
        </p:nvSpPr>
        <p:spPr>
          <a:xfrm>
            <a:off x="217344" y="4610988"/>
            <a:ext cx="113468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优点：无需其他变量，单一变量的未来序列值只依赖于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期变量的现值和置信区间外显著的滞后值，误差同。短期预测较为准确。（记忆力）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缺点：长期预测时，序列趋于平缓，预测值趋向序列的平均值。</a:t>
            </a:r>
          </a:p>
        </p:txBody>
      </p:sp>
    </p:spTree>
    <p:extLst>
      <p:ext uri="{BB962C8B-B14F-4D97-AF65-F5344CB8AC3E}">
        <p14:creationId xmlns:p14="http://schemas.microsoft.com/office/powerpoint/2010/main" val="1483779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50A9F3-1BF0-40BB-A7AF-2304C3BDDC36}"/>
              </a:ext>
            </a:extLst>
          </p:cNvPr>
          <p:cNvSpPr txBox="1"/>
          <p:nvPr/>
        </p:nvSpPr>
        <p:spPr>
          <a:xfrm>
            <a:off x="2966602" y="381373"/>
            <a:ext cx="6520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如何预测？（</a:t>
            </a:r>
            <a:r>
              <a:rPr lang="en-US" altLang="zh-CN" sz="4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B-J</a:t>
            </a:r>
            <a:r>
              <a:rPr lang="zh-CN" altLang="en-US" sz="4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方法论）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4A4605-B8FD-4D00-B7D8-333E8826741D}"/>
              </a:ext>
            </a:extLst>
          </p:cNvPr>
          <p:cNvSpPr txBox="1"/>
          <p:nvPr/>
        </p:nvSpPr>
        <p:spPr>
          <a:xfrm>
            <a:off x="422563" y="1233942"/>
            <a:ext cx="113468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根据时间序列的散点图、自相关函数和偏自相关函数图识别其平稳性。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对非平稳的时间序列数据进行平稳化处理。直到处理后的自相关函数和偏自相关函数的数值非显著非零。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根据所识别出来的特征建立相应的时间序列模型。若偏自相关函数是截尾的，而自相关函数是拖尾的，则建立</a:t>
            </a:r>
            <a:r>
              <a:rPr lang="en-US" altLang="zh-CN" sz="3200" dirty="0">
                <a:solidFill>
                  <a:schemeClr val="bg1"/>
                </a:solidFill>
              </a:rPr>
              <a:t>AR(p)</a:t>
            </a:r>
            <a:r>
              <a:rPr lang="zh-CN" altLang="en-US" sz="3200" dirty="0">
                <a:solidFill>
                  <a:schemeClr val="bg1"/>
                </a:solidFill>
              </a:rPr>
              <a:t>模型；反之，则建立</a:t>
            </a:r>
            <a:r>
              <a:rPr lang="en-US" altLang="zh-CN" sz="3200" dirty="0">
                <a:solidFill>
                  <a:schemeClr val="bg1"/>
                </a:solidFill>
              </a:rPr>
              <a:t>MA(q)</a:t>
            </a:r>
            <a:r>
              <a:rPr lang="zh-CN" altLang="en-US" sz="3200" dirty="0">
                <a:solidFill>
                  <a:schemeClr val="bg1"/>
                </a:solidFill>
              </a:rPr>
              <a:t>模型；若偏自相关函数和自相关函数均是拖尾的，则序列适合</a:t>
            </a:r>
            <a:r>
              <a:rPr lang="en-US" altLang="zh-CN" sz="3200" dirty="0">
                <a:solidFill>
                  <a:schemeClr val="bg1"/>
                </a:solidFill>
              </a:rPr>
              <a:t>ARMA</a:t>
            </a:r>
            <a:r>
              <a:rPr lang="zh-CN" altLang="en-US" sz="3200" dirty="0">
                <a:solidFill>
                  <a:schemeClr val="bg1"/>
                </a:solidFill>
              </a:rPr>
              <a:t>模型。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参数估计，检验是否具有统计意义。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假设检验，判断（诊断）残差序列是否为白噪声序列。</a:t>
            </a:r>
          </a:p>
        </p:txBody>
      </p:sp>
    </p:spTree>
    <p:extLst>
      <p:ext uri="{BB962C8B-B14F-4D97-AF65-F5344CB8AC3E}">
        <p14:creationId xmlns:p14="http://schemas.microsoft.com/office/powerpoint/2010/main" val="3560701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50A9F3-1BF0-40BB-A7AF-2304C3BDDC36}"/>
              </a:ext>
            </a:extLst>
          </p:cNvPr>
          <p:cNvSpPr txBox="1"/>
          <p:nvPr/>
        </p:nvSpPr>
        <p:spPr>
          <a:xfrm>
            <a:off x="3616469" y="2921168"/>
            <a:ext cx="4959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如何确定参数</a:t>
            </a:r>
          </a:p>
        </p:txBody>
      </p:sp>
    </p:spTree>
    <p:extLst>
      <p:ext uri="{BB962C8B-B14F-4D97-AF65-F5344CB8AC3E}">
        <p14:creationId xmlns:p14="http://schemas.microsoft.com/office/powerpoint/2010/main" val="77437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3F47926-490E-48DA-BFCA-0E7D42906C69}"/>
              </a:ext>
            </a:extLst>
          </p:cNvPr>
          <p:cNvSpPr txBox="1"/>
          <p:nvPr/>
        </p:nvSpPr>
        <p:spPr>
          <a:xfrm>
            <a:off x="1363494" y="2828835"/>
            <a:ext cx="946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功能分支工作流</a:t>
            </a:r>
          </a:p>
        </p:txBody>
      </p:sp>
    </p:spTree>
    <p:extLst>
      <p:ext uri="{BB962C8B-B14F-4D97-AF65-F5344CB8AC3E}">
        <p14:creationId xmlns:p14="http://schemas.microsoft.com/office/powerpoint/2010/main" val="50875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50A9F3-1BF0-40BB-A7AF-2304C3BDDC36}"/>
              </a:ext>
            </a:extLst>
          </p:cNvPr>
          <p:cNvSpPr txBox="1"/>
          <p:nvPr/>
        </p:nvSpPr>
        <p:spPr>
          <a:xfrm>
            <a:off x="3353665" y="323440"/>
            <a:ext cx="4959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如何确定参数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29A9F9-804D-4C48-BB67-B75A0CA6D536}"/>
              </a:ext>
            </a:extLst>
          </p:cNvPr>
          <p:cNvSpPr txBox="1"/>
          <p:nvPr/>
        </p:nvSpPr>
        <p:spPr>
          <a:xfrm>
            <a:off x="450271" y="1339103"/>
            <a:ext cx="115650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理论方法：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序列平稳化（对数法，差分法）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ACF</a:t>
            </a:r>
            <a:r>
              <a:rPr lang="zh-CN" altLang="en-US" sz="2800" dirty="0">
                <a:solidFill>
                  <a:schemeClr val="bg1"/>
                </a:solidFill>
              </a:rPr>
              <a:t>图、</a:t>
            </a:r>
            <a:r>
              <a:rPr lang="en-US" altLang="zh-CN" sz="2800" dirty="0">
                <a:solidFill>
                  <a:schemeClr val="bg1"/>
                </a:solidFill>
              </a:rPr>
              <a:t>PACF</a:t>
            </a:r>
            <a:r>
              <a:rPr lang="zh-CN" altLang="en-US" sz="2800" dirty="0">
                <a:solidFill>
                  <a:schemeClr val="bg1"/>
                </a:solidFill>
              </a:rPr>
              <a:t>图、残差图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矩估计、极大似然估计、非线性估计、最小二乘估计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拟合优度：</a:t>
            </a:r>
            <a:r>
              <a:rPr lang="en-US" altLang="zh-CN" sz="2800" dirty="0">
                <a:solidFill>
                  <a:schemeClr val="bg1"/>
                </a:solidFill>
              </a:rPr>
              <a:t>Q</a:t>
            </a:r>
            <a:r>
              <a:rPr lang="zh-CN" altLang="en-US" sz="2800" dirty="0">
                <a:solidFill>
                  <a:schemeClr val="bg1"/>
                </a:solidFill>
              </a:rPr>
              <a:t>检验（残差自相关系数联合检验）、</a:t>
            </a:r>
            <a:r>
              <a:rPr lang="en-US" altLang="zh-CN" sz="2800" dirty="0">
                <a:solidFill>
                  <a:schemeClr val="bg1"/>
                </a:solidFill>
              </a:rPr>
              <a:t>LB</a:t>
            </a:r>
            <a:r>
              <a:rPr lang="zh-CN" altLang="en-US" sz="2800" dirty="0">
                <a:solidFill>
                  <a:schemeClr val="bg1"/>
                </a:solidFill>
              </a:rPr>
              <a:t>检验（小样本敏感）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是否有更好的</a:t>
            </a:r>
            <a:r>
              <a:rPr lang="en-US" altLang="zh-CN" sz="2800" dirty="0">
                <a:solidFill>
                  <a:schemeClr val="bg1"/>
                </a:solidFill>
              </a:rPr>
              <a:t>p</a:t>
            </a:r>
            <a:r>
              <a:rPr lang="zh-CN" altLang="en-US" sz="2800" dirty="0">
                <a:solidFill>
                  <a:schemeClr val="bg1"/>
                </a:solidFill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</a:rPr>
              <a:t>q</a:t>
            </a:r>
            <a:r>
              <a:rPr lang="zh-CN" altLang="en-US" sz="2800" dirty="0">
                <a:solidFill>
                  <a:schemeClr val="bg1"/>
                </a:solidFill>
              </a:rPr>
              <a:t>参数组合：信息准则检验，</a:t>
            </a:r>
            <a:r>
              <a:rPr lang="en-US" altLang="zh-CN" sz="2800" dirty="0">
                <a:solidFill>
                  <a:schemeClr val="bg1"/>
                </a:solidFill>
              </a:rPr>
              <a:t>AIC</a:t>
            </a:r>
            <a:r>
              <a:rPr lang="zh-CN" altLang="en-US" sz="2800" dirty="0">
                <a:solidFill>
                  <a:schemeClr val="bg1"/>
                </a:solidFill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</a:rPr>
              <a:t>BIC</a:t>
            </a:r>
            <a:r>
              <a:rPr lang="zh-CN" altLang="en-US" sz="2800" dirty="0">
                <a:solidFill>
                  <a:schemeClr val="bg1"/>
                </a:solidFill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</a:rPr>
              <a:t>SC</a:t>
            </a:r>
            <a:r>
              <a:rPr lang="zh-CN" altLang="en-US" sz="2800" dirty="0">
                <a:solidFill>
                  <a:schemeClr val="bg1"/>
                </a:solidFill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</a:rPr>
              <a:t>HQIC</a:t>
            </a:r>
            <a:r>
              <a:rPr lang="zh-CN" altLang="en-US" sz="2800" dirty="0">
                <a:solidFill>
                  <a:schemeClr val="bg1"/>
                </a:solidFill>
              </a:rPr>
              <a:t>（最低信息值）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节俭性原则：过拟合。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000734-E32F-4089-8847-50934EED2822}"/>
              </a:ext>
            </a:extLst>
          </p:cNvPr>
          <p:cNvSpPr txBox="1"/>
          <p:nvPr/>
        </p:nvSpPr>
        <p:spPr>
          <a:xfrm>
            <a:off x="469322" y="5250057"/>
            <a:ext cx="11253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实际方法：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1"/>
                </a:solidFill>
              </a:rPr>
              <a:t>Pmdarima</a:t>
            </a:r>
            <a:r>
              <a:rPr lang="zh-CN" altLang="en-US" sz="2800" dirty="0">
                <a:solidFill>
                  <a:schemeClr val="bg1"/>
                </a:solidFill>
              </a:rPr>
              <a:t>包：</a:t>
            </a:r>
            <a:r>
              <a:rPr lang="en-US" altLang="zh-CN" sz="2800" dirty="0" err="1">
                <a:solidFill>
                  <a:schemeClr val="bg1"/>
                </a:solidFill>
              </a:rPr>
              <a:t>autoARIMA</a:t>
            </a:r>
            <a:r>
              <a:rPr lang="zh-CN" altLang="en-US" sz="2800" dirty="0">
                <a:solidFill>
                  <a:schemeClr val="bg1"/>
                </a:solidFill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</a:rPr>
              <a:t>fit</a:t>
            </a:r>
            <a:r>
              <a:rPr lang="zh-CN" altLang="en-US" sz="2800" dirty="0">
                <a:solidFill>
                  <a:schemeClr val="bg1"/>
                </a:solidFill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51236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BACFD8-61AA-4283-8C5D-D76F0DD5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25"/>
            <a:ext cx="12177438" cy="634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12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555C56-6163-447D-A75A-371011383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74" y="1665548"/>
            <a:ext cx="9231026" cy="5192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D10166-4F7D-4A7E-94DD-F789F9359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31026" cy="51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F7B3C5-F281-403F-8597-34713237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85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1425DD-EA44-4085-9D9A-D0DCCD800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153" t="19664" r="34545" b="4400"/>
          <a:stretch/>
        </p:blipFill>
        <p:spPr>
          <a:xfrm>
            <a:off x="-405247" y="3568583"/>
            <a:ext cx="8364682" cy="32062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257864-8F0C-4303-A685-516A13CF7A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01" t="23310" r="40341" b="8534"/>
          <a:stretch/>
        </p:blipFill>
        <p:spPr>
          <a:xfrm>
            <a:off x="7950777" y="3527020"/>
            <a:ext cx="4249882" cy="32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71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9A1ADD-CFF6-409A-B091-446E6D078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02"/>
          <a:stretch/>
        </p:blipFill>
        <p:spPr>
          <a:xfrm>
            <a:off x="476419" y="1"/>
            <a:ext cx="3895030" cy="68579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59BA20-3B27-4642-A8C6-AC42F25D8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75" y="0"/>
            <a:ext cx="7186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9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EE1877-9968-4869-9A36-E67CBF7D52AD}"/>
              </a:ext>
            </a:extLst>
          </p:cNvPr>
          <p:cNvSpPr txBox="1"/>
          <p:nvPr/>
        </p:nvSpPr>
        <p:spPr>
          <a:xfrm>
            <a:off x="2547395" y="2875002"/>
            <a:ext cx="7097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As a ARIMA </a:t>
            </a:r>
            <a:r>
              <a:rPr lang="en-US" altLang="zh-CN" sz="6600" dirty="0" err="1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er</a:t>
            </a:r>
            <a:endParaRPr lang="zh-CN" altLang="en-US" sz="6600" dirty="0">
              <a:solidFill>
                <a:schemeClr val="bg1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159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EE1877-9968-4869-9A36-E67CBF7D52AD}"/>
              </a:ext>
            </a:extLst>
          </p:cNvPr>
          <p:cNvSpPr txBox="1"/>
          <p:nvPr/>
        </p:nvSpPr>
        <p:spPr>
          <a:xfrm>
            <a:off x="2560898" y="283728"/>
            <a:ext cx="7070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漫漫</a:t>
            </a:r>
            <a:r>
              <a:rPr lang="en-US" altLang="zh-CN" sz="4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ARIMA</a:t>
            </a:r>
            <a:r>
              <a:rPr lang="zh-CN" altLang="en-US" sz="4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路：曲折蜿蜒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2C8141-2B45-4127-BF63-61A6F9072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1" y="5316762"/>
            <a:ext cx="2016567" cy="11343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ADA111-2241-4136-94E7-D9D892D35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4" y="4314296"/>
            <a:ext cx="2015773" cy="10065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DB0781-1C6C-4E12-ABF1-096EC742B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19" y="3310329"/>
            <a:ext cx="2010554" cy="1003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03B82F-5A7D-4CE0-BEDC-A805A6AE4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34" y="2304110"/>
            <a:ext cx="1784829" cy="10039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341F7-9F9D-4D02-9DBE-37FDDA402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08" y="1302398"/>
            <a:ext cx="2010552" cy="10039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97696F-DBA0-4B7B-B58B-558919A65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03" y="2306364"/>
            <a:ext cx="2010552" cy="10039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54E36A8-3D9D-4E54-8C48-13F906F37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82" y="3310331"/>
            <a:ext cx="2010554" cy="10039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DC723E-435E-4491-8006-6AE42EC39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64" y="4314297"/>
            <a:ext cx="2010552" cy="100396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E9E9E04-86AC-46C8-B596-0550199FD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14" y="5318263"/>
            <a:ext cx="2010552" cy="10039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297102-3792-4450-BE83-7A5A37CC8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54" y="4309791"/>
            <a:ext cx="2016567" cy="100697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0F62ED4-C6A7-4F33-BB35-FD1B19C674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92" y="1180763"/>
            <a:ext cx="2217361" cy="100396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051AC22-3266-497A-9459-82FF6F70E6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92" y="2187694"/>
            <a:ext cx="2217361" cy="124130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F483B5E-D393-4440-A259-DC5A797CD3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92" y="3429000"/>
            <a:ext cx="2217361" cy="124130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AEE21FF-E062-4476-AFE2-686E04C3AE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92" y="4670306"/>
            <a:ext cx="2217360" cy="165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078CB9-05B8-4B75-9444-ABAF53D9F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30" y="911978"/>
            <a:ext cx="6623740" cy="50340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F70E3C-5C97-49B8-BDC5-CE0910D8E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04" y="830538"/>
            <a:ext cx="10407392" cy="519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8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1F0B6B-2475-4E93-B1F8-A2DEC602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2071687"/>
            <a:ext cx="5981700" cy="2714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2E86AE-927A-48A4-8138-0EA2AA78A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29" y="842536"/>
            <a:ext cx="10359342" cy="51729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96F35B-CB96-4F9C-944D-A9779626C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9" y="536783"/>
            <a:ext cx="10710441" cy="57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8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B68F1C-E133-4B6A-B216-5F2A75FED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87" y="1790700"/>
            <a:ext cx="5991225" cy="3276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0B1EE8-1696-4ADE-8591-A75627C1A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87" y="1662112"/>
            <a:ext cx="6829425" cy="3533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BA9F9F-6869-4EBD-9020-A349D4B1A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83" y="1327225"/>
            <a:ext cx="7847634" cy="42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7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80C5C92-92F8-4C03-A720-098C18C3D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5" y="468373"/>
            <a:ext cx="10958510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D0FB747-AC5B-495B-A89E-5E208CB4D490}"/>
              </a:ext>
            </a:extLst>
          </p:cNvPr>
          <p:cNvSpPr txBox="1"/>
          <p:nvPr/>
        </p:nvSpPr>
        <p:spPr>
          <a:xfrm>
            <a:off x="3076141" y="995930"/>
            <a:ext cx="6039717" cy="4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生成</a:t>
            </a: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json</a:t>
            </a: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文件</a:t>
            </a:r>
            <a:endParaRPr kumimoji="0" lang="en-US" altLang="zh-C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格式处理</a:t>
            </a:r>
            <a:endParaRPr kumimoji="0" lang="en-US" altLang="zh-C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9966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50A9F3-1BF0-40BB-A7AF-2304C3BDDC36}"/>
              </a:ext>
            </a:extLst>
          </p:cNvPr>
          <p:cNvSpPr txBox="1"/>
          <p:nvPr/>
        </p:nvSpPr>
        <p:spPr>
          <a:xfrm>
            <a:off x="3076141" y="1846440"/>
            <a:ext cx="6039717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96900B-149C-4EB4-B54D-027E56FE0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1" y="955982"/>
            <a:ext cx="7050506" cy="44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19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50A9F3-1BF0-40BB-A7AF-2304C3BDDC36}"/>
              </a:ext>
            </a:extLst>
          </p:cNvPr>
          <p:cNvSpPr txBox="1"/>
          <p:nvPr/>
        </p:nvSpPr>
        <p:spPr>
          <a:xfrm>
            <a:off x="2769374" y="1720840"/>
            <a:ext cx="6653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Websock</a:t>
            </a: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服务器</a:t>
            </a:r>
            <a:endParaRPr kumimoji="0" lang="en-US" altLang="zh-C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json</a:t>
            </a: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数据传输</a:t>
            </a:r>
          </a:p>
        </p:txBody>
      </p:sp>
    </p:spTree>
    <p:extLst>
      <p:ext uri="{BB962C8B-B14F-4D97-AF65-F5344CB8AC3E}">
        <p14:creationId xmlns:p14="http://schemas.microsoft.com/office/powerpoint/2010/main" val="3831139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C32334-9DDF-4A22-A4AE-22510BDA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92" y="1367457"/>
            <a:ext cx="6258272" cy="46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13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59BF23-81A4-48FE-A32E-3B763C1BA756}"/>
              </a:ext>
            </a:extLst>
          </p:cNvPr>
          <p:cNvSpPr txBox="1"/>
          <p:nvPr/>
        </p:nvSpPr>
        <p:spPr>
          <a:xfrm>
            <a:off x="401051" y="144378"/>
            <a:ext cx="2839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u="sng" dirty="0">
                <a:solidFill>
                  <a:prstClr val="white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E</a:t>
            </a: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charts</a:t>
            </a:r>
            <a:endParaRPr kumimoji="0" lang="zh-CN" altLang="en-US" sz="40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478AB4-4523-41A4-89BE-FD758D924BC7}"/>
              </a:ext>
            </a:extLst>
          </p:cNvPr>
          <p:cNvSpPr txBox="1"/>
          <p:nvPr/>
        </p:nvSpPr>
        <p:spPr>
          <a:xfrm>
            <a:off x="3641557" y="2521059"/>
            <a:ext cx="4908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显示标题，图例和空坐标轴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根据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json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文件中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key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找到对应系列，填入数据</a:t>
            </a:r>
          </a:p>
        </p:txBody>
      </p:sp>
    </p:spTree>
    <p:extLst>
      <p:ext uri="{BB962C8B-B14F-4D97-AF65-F5344CB8AC3E}">
        <p14:creationId xmlns:p14="http://schemas.microsoft.com/office/powerpoint/2010/main" val="2081523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3F47926-490E-48DA-BFCA-0E7D42906C69}"/>
              </a:ext>
            </a:extLst>
          </p:cNvPr>
          <p:cNvSpPr txBox="1"/>
          <p:nvPr/>
        </p:nvSpPr>
        <p:spPr>
          <a:xfrm>
            <a:off x="1363494" y="2828835"/>
            <a:ext cx="946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As</a:t>
            </a:r>
            <a:r>
              <a:rPr lang="zh-CN" altLang="en-US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 </a:t>
            </a:r>
            <a:r>
              <a:rPr lang="en-US" altLang="zh-CN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a Project Manager</a:t>
            </a:r>
            <a:endParaRPr lang="zh-CN" altLang="en-US" sz="7200" dirty="0">
              <a:solidFill>
                <a:schemeClr val="bg1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2190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3F47926-490E-48DA-BFCA-0E7D42906C69}"/>
              </a:ext>
            </a:extLst>
          </p:cNvPr>
          <p:cNvSpPr txBox="1"/>
          <p:nvPr/>
        </p:nvSpPr>
        <p:spPr>
          <a:xfrm>
            <a:off x="-79094" y="2828835"/>
            <a:ext cx="12350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这是啥？</a:t>
            </a:r>
            <a:r>
              <a:rPr lang="en-US" altLang="zh-CN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—&gt; </a:t>
            </a:r>
            <a:r>
              <a:rPr lang="zh-CN" altLang="en-US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咋做啊？ </a:t>
            </a:r>
            <a:r>
              <a:rPr lang="en-US" altLang="zh-CN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—&gt;</a:t>
            </a:r>
            <a:r>
              <a:rPr lang="zh-CN" altLang="en-US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414882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8AA1FFA-E46F-49E5-A8AB-1A2BD003B061}"/>
              </a:ext>
            </a:extLst>
          </p:cNvPr>
          <p:cNvSpPr txBox="1"/>
          <p:nvPr/>
        </p:nvSpPr>
        <p:spPr>
          <a:xfrm>
            <a:off x="864730" y="1514623"/>
            <a:ext cx="992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rPr>
              <a:t>This is </a:t>
            </a:r>
            <a:endParaRPr lang="zh-CN" altLang="en-US" sz="9600" dirty="0">
              <a:solidFill>
                <a:schemeClr val="bg1"/>
              </a:solidFill>
              <a:latin typeface="字魂47号-三分行楷" panose="00000500000000000000" pitchFamily="2" charset="-122"/>
              <a:ea typeface="字魂47号-三分行楷" panose="00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4CA611-81FB-4B89-A75B-EFA1AF1DB86C}"/>
              </a:ext>
            </a:extLst>
          </p:cNvPr>
          <p:cNvSpPr txBox="1"/>
          <p:nvPr/>
        </p:nvSpPr>
        <p:spPr>
          <a:xfrm>
            <a:off x="864729" y="2673762"/>
            <a:ext cx="992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rPr>
              <a:t>Why</a:t>
            </a:r>
            <a:endParaRPr lang="zh-CN" altLang="en-US" sz="9600" dirty="0">
              <a:solidFill>
                <a:schemeClr val="bg1"/>
              </a:solidFill>
              <a:latin typeface="字魂47号-三分行楷" panose="00000500000000000000" pitchFamily="2" charset="-122"/>
              <a:ea typeface="字魂47号-三分行楷" panose="00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4F203D-B225-4846-8074-D4002EE055BA}"/>
              </a:ext>
            </a:extLst>
          </p:cNvPr>
          <p:cNvSpPr txBox="1"/>
          <p:nvPr/>
        </p:nvSpPr>
        <p:spPr>
          <a:xfrm>
            <a:off x="987800" y="3832901"/>
            <a:ext cx="992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rPr>
              <a:t>We</a:t>
            </a:r>
            <a:endParaRPr lang="zh-CN" altLang="en-US" sz="9600" dirty="0">
              <a:solidFill>
                <a:schemeClr val="bg1"/>
              </a:solidFill>
              <a:latin typeface="字魂47号-三分行楷" panose="00000500000000000000" pitchFamily="2" charset="-122"/>
              <a:ea typeface="字魂47号-三分行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6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E09CC1-8B4F-4983-9BDE-ED9AE0C2B82B}"/>
              </a:ext>
            </a:extLst>
          </p:cNvPr>
          <p:cNvSpPr txBox="1"/>
          <p:nvPr/>
        </p:nvSpPr>
        <p:spPr>
          <a:xfrm>
            <a:off x="1298293" y="1543868"/>
            <a:ext cx="285894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S</a:t>
            </a:r>
            <a:endParaRPr lang="zh-CN" altLang="en-US" sz="23900" dirty="0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D9A79D-5763-412D-B9BB-07EAD095ADAD}"/>
              </a:ext>
            </a:extLst>
          </p:cNvPr>
          <p:cNvSpPr txBox="1"/>
          <p:nvPr/>
        </p:nvSpPr>
        <p:spPr>
          <a:xfrm>
            <a:off x="1518211" y="4667800"/>
            <a:ext cx="24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u="sng" dirty="0">
                <a:solidFill>
                  <a:schemeClr val="bg1"/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rPr>
              <a:t>predict</a:t>
            </a:r>
            <a:endParaRPr lang="zh-CN" altLang="en-US" sz="3600" u="sng" dirty="0">
              <a:solidFill>
                <a:schemeClr val="bg1"/>
              </a:solidFill>
              <a:latin typeface="字魂47号-三分行楷" panose="00000500000000000000" pitchFamily="2" charset="-122"/>
              <a:ea typeface="字魂47号-三分行楷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A55043-AC1A-4318-ACF0-A4E7B4DA581C}"/>
              </a:ext>
            </a:extLst>
          </p:cNvPr>
          <p:cNvSpPr txBox="1"/>
          <p:nvPr/>
        </p:nvSpPr>
        <p:spPr>
          <a:xfrm>
            <a:off x="3615253" y="2644169"/>
            <a:ext cx="992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rPr>
              <a:t>A Team</a:t>
            </a:r>
            <a:endParaRPr lang="zh-CN" altLang="en-US" sz="9600" dirty="0">
              <a:solidFill>
                <a:schemeClr val="bg1"/>
              </a:solidFill>
              <a:latin typeface="字魂47号-三分行楷" panose="00000500000000000000" pitchFamily="2" charset="-122"/>
              <a:ea typeface="字魂47号-三分行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73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3F47926-490E-48DA-BFCA-0E7D42906C69}"/>
              </a:ext>
            </a:extLst>
          </p:cNvPr>
          <p:cNvSpPr txBox="1"/>
          <p:nvPr/>
        </p:nvSpPr>
        <p:spPr>
          <a:xfrm>
            <a:off x="1363494" y="2828835"/>
            <a:ext cx="946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cs"/>
              </a:rPr>
              <a:t>Post-Mortem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禹卫书法行书简体&#10;" panose="02000603000000000000" pitchFamily="2" charset="-122"/>
              <a:ea typeface="禹卫书法行书简体&#10;" panose="02000603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435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3F47926-490E-48DA-BFCA-0E7D42906C69}"/>
              </a:ext>
            </a:extLst>
          </p:cNvPr>
          <p:cNvSpPr txBox="1"/>
          <p:nvPr/>
        </p:nvSpPr>
        <p:spPr>
          <a:xfrm>
            <a:off x="1363494" y="2828835"/>
            <a:ext cx="946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dirty="0">
                <a:solidFill>
                  <a:prstClr val="white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流程闭环介绍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禹卫书法行书简体&#10;" panose="02000603000000000000" pitchFamily="2" charset="-122"/>
              <a:ea typeface="禹卫书法行书简体&#10;" panose="02000603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515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3F47926-490E-48DA-BFCA-0E7D42906C69}"/>
              </a:ext>
            </a:extLst>
          </p:cNvPr>
          <p:cNvSpPr txBox="1"/>
          <p:nvPr/>
        </p:nvSpPr>
        <p:spPr>
          <a:xfrm>
            <a:off x="1363494" y="1720840"/>
            <a:ext cx="94650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dirty="0">
                <a:solidFill>
                  <a:prstClr val="white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1.</a:t>
            </a:r>
            <a:r>
              <a:rPr lang="zh-CN" altLang="en-US" sz="7200" dirty="0">
                <a:solidFill>
                  <a:prstClr val="white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前期了解不足</a:t>
            </a:r>
            <a:endParaRPr lang="en-US" altLang="zh-CN" sz="7200" dirty="0">
              <a:solidFill>
                <a:prstClr val="white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dirty="0">
                <a:solidFill>
                  <a:prstClr val="white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2.</a:t>
            </a:r>
            <a:r>
              <a:rPr lang="zh-CN" altLang="en-US" sz="7200" dirty="0">
                <a:solidFill>
                  <a:prstClr val="white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舍弃了一些功能</a:t>
            </a:r>
            <a:endParaRPr lang="en-US" altLang="zh-CN" sz="7200" dirty="0">
              <a:solidFill>
                <a:prstClr val="white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cs"/>
              </a:rPr>
              <a:t>3.</a:t>
            </a:r>
            <a:r>
              <a:rPr lang="zh-CN" altLang="en-US" sz="7200" dirty="0">
                <a:solidFill>
                  <a:prstClr val="white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过程</a:t>
            </a:r>
            <a:r>
              <a:rPr lang="en-US" altLang="zh-CN" sz="7200" dirty="0">
                <a:solidFill>
                  <a:prstClr val="white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&gt;</a:t>
            </a:r>
            <a:r>
              <a:rPr lang="zh-CN" altLang="en-US" sz="7200" dirty="0">
                <a:solidFill>
                  <a:prstClr val="white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结果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禹卫书法行书简体&#10;" panose="02000603000000000000" pitchFamily="2" charset="-122"/>
              <a:ea typeface="禹卫书法行书简体&#10;" panose="02000603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54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3F47926-490E-48DA-BFCA-0E7D42906C69}"/>
              </a:ext>
            </a:extLst>
          </p:cNvPr>
          <p:cNvSpPr txBox="1"/>
          <p:nvPr/>
        </p:nvSpPr>
        <p:spPr>
          <a:xfrm>
            <a:off x="1363494" y="2274838"/>
            <a:ext cx="9465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dirty="0">
                <a:solidFill>
                  <a:prstClr val="white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谢谢！</a:t>
            </a:r>
            <a:endParaRPr lang="en-US" altLang="zh-CN" sz="7200" dirty="0">
              <a:solidFill>
                <a:prstClr val="white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cs"/>
              </a:rPr>
              <a:t>请您批评指正。</a:t>
            </a:r>
          </a:p>
        </p:txBody>
      </p:sp>
    </p:spTree>
    <p:extLst>
      <p:ext uri="{BB962C8B-B14F-4D97-AF65-F5344CB8AC3E}">
        <p14:creationId xmlns:p14="http://schemas.microsoft.com/office/powerpoint/2010/main" val="101163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8160" y="1051560"/>
            <a:ext cx="6469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主要完成了登录、注册、找回密码的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web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页面的开发，通过网易邮箱发邮件以及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调用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python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的微服务框架的书写</a:t>
            </a:r>
          </a:p>
        </p:txBody>
      </p:sp>
      <p:pic>
        <p:nvPicPr>
          <p:cNvPr id="3" name="图片 -21474825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460" y="3460115"/>
            <a:ext cx="3639820" cy="3042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055" y="2797810"/>
            <a:ext cx="3500120" cy="281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5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335" y="1201420"/>
            <a:ext cx="2840355" cy="3326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55650" y="329565"/>
            <a:ext cx="1066673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web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页面开发的艰辛历程：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U+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平台上指导使用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jsp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来部署整个网页，兴致勃勃的学习了相关内容，并进行了部分的代码的书写，结果不理想，不会优化还不好找模板，页面丑的怀疑人生。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、放下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JSP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的部署模式，准备学习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HTML+CSS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的模式，但是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Script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又不会写，还要放弃之前写的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Java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，也无法完成微服务框架的任务。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、浪子回头金不换，经过艰难的挣扎决定还是回归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JSP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的模式，至少学习成本会稍微低一点，干嘛为难自己呢。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30" y="3490595"/>
            <a:ext cx="8982710" cy="3095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1500" y="224790"/>
            <a:ext cx="11376025" cy="3446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1.   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@163.com用户写好一封Email之后，发送到163的SMTP服务器。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2. 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163的SMTP服务器处理用户的请求，直接将Email存放到为该收件人分配的邮箱空间当中。163              的SMTP服务器判断收件人地址发现 Email的收件人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B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@sina.com是sina的邮件服务器管理的，于是  又将Email转发给sina的SMTP服务器。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3.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sina的SMTP服务器处理163的SMTP服务器发送过来的Email，sina的SMTP服务器根据收件人的地址判断，于是就直接将Email存放到为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B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@sina.com用户分配的邮箱空间当中。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@163.com用户将邮件发出去之后，就通知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B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@sina.com用户去收取。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4.B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@sina.com用户于是就连接上sina的POP3服务器收取邮件。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5.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POP3服务器从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B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@sina.com用户的邮箱空间当中取出Email。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6.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POP3服务器将取出来的Email发给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B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@sina.com用户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0565" y="476250"/>
            <a:ext cx="355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微服务框架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3710" y="396875"/>
            <a:ext cx="4267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微服务框架</a:t>
            </a:r>
          </a:p>
        </p:txBody>
      </p:sp>
      <p:pic>
        <p:nvPicPr>
          <p:cNvPr id="5" name="图片 4" descr="下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2841625"/>
            <a:ext cx="1661160" cy="1760220"/>
          </a:xfrm>
          <a:prstGeom prst="rect">
            <a:avLst/>
          </a:prstGeom>
        </p:spPr>
      </p:pic>
      <p:pic>
        <p:nvPicPr>
          <p:cNvPr id="6" name="图片 5" descr="下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760" y="906145"/>
            <a:ext cx="1661160" cy="1760220"/>
          </a:xfrm>
          <a:prstGeom prst="rect">
            <a:avLst/>
          </a:prstGeom>
        </p:spPr>
      </p:pic>
      <p:sp>
        <p:nvSpPr>
          <p:cNvPr id="8" name="线形标注 2 7"/>
          <p:cNvSpPr/>
          <p:nvPr/>
        </p:nvSpPr>
        <p:spPr>
          <a:xfrm>
            <a:off x="2912110" y="5160010"/>
            <a:ext cx="2551430" cy="15481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4783"/>
              <a:gd name="adj6" fmla="val -1986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两台电脑处于同一局域网下通过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jsp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中的响应函数调用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SendGet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函数给服务器发送请求</a:t>
            </a:r>
          </a:p>
        </p:txBody>
      </p:sp>
      <p:cxnSp>
        <p:nvCxnSpPr>
          <p:cNvPr id="9" name="曲线连接符 8"/>
          <p:cNvCxnSpPr/>
          <p:nvPr/>
        </p:nvCxnSpPr>
        <p:spPr>
          <a:xfrm rot="5400000" flipV="1">
            <a:off x="2539365" y="4495165"/>
            <a:ext cx="789940" cy="789940"/>
          </a:xfrm>
          <a:prstGeom prst="curvedConnector3">
            <a:avLst>
              <a:gd name="adj1" fmla="val 5008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160395" y="1887220"/>
            <a:ext cx="4029710" cy="779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 rot="21000000">
            <a:off x="3679825" y="1977390"/>
            <a:ext cx="3092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发送相关页面的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http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请求和相关参数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9234170" y="3614420"/>
            <a:ext cx="2393315" cy="18059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" name="曲线连接符 14"/>
          <p:cNvCxnSpPr/>
          <p:nvPr/>
        </p:nvCxnSpPr>
        <p:spPr>
          <a:xfrm rot="5400000" flipV="1">
            <a:off x="9030335" y="2344420"/>
            <a:ext cx="801370" cy="688975"/>
          </a:xfrm>
          <a:prstGeom prst="curvedConnector3">
            <a:avLst>
              <a:gd name="adj1" fmla="val 5004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234170" y="3089910"/>
            <a:ext cx="2698115" cy="17614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接收到相关性请求参数，调用已编译运行的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python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函数访问数据库进行查询、更新和验证信息的作用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775075" y="2841625"/>
            <a:ext cx="3917315" cy="1456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 rot="20400000">
            <a:off x="3995420" y="3281680"/>
            <a:ext cx="3477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数据操作完成后在后，根据之前协定的同一标准发挥数据</a:t>
            </a:r>
          </a:p>
        </p:txBody>
      </p:sp>
      <p:sp>
        <p:nvSpPr>
          <p:cNvPr id="22" name="文本框 21"/>
          <p:cNvSpPr txBox="1"/>
          <p:nvPr/>
        </p:nvSpPr>
        <p:spPr>
          <a:xfrm rot="20640000">
            <a:off x="3503295" y="659130"/>
            <a:ext cx="3002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处在同一局域网下的两台或者多台电脑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735330" y="407035"/>
            <a:ext cx="9664065" cy="4897120"/>
          </a:xfrm>
          <a:custGeom>
            <a:avLst/>
            <a:gdLst>
              <a:gd name="connisteX0" fmla="*/ 4400134 w 9664251"/>
              <a:gd name="connsiteY0" fmla="*/ 676622 h 4897398"/>
              <a:gd name="connisteX1" fmla="*/ 9134059 w 9664251"/>
              <a:gd name="connsiteY1" fmla="*/ 95597 h 4897398"/>
              <a:gd name="connisteX2" fmla="*/ 8374599 w 9664251"/>
              <a:gd name="connsiteY2" fmla="*/ 2496532 h 4897398"/>
              <a:gd name="connisteX3" fmla="*/ 1274029 w 9664251"/>
              <a:gd name="connsiteY3" fmla="*/ 4896832 h 4897398"/>
              <a:gd name="connisteX4" fmla="*/ 738089 w 9664251"/>
              <a:gd name="connsiteY4" fmla="*/ 2328892 h 4897398"/>
              <a:gd name="connisteX5" fmla="*/ 6844884 w 9664251"/>
              <a:gd name="connsiteY5" fmla="*/ 207357 h 4897398"/>
              <a:gd name="connisteX6" fmla="*/ 15140524 w 9664251"/>
              <a:gd name="connsiteY6" fmla="*/ 587087 h 48973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9664251" h="4897398">
                <a:moveTo>
                  <a:pt x="4400134" y="676622"/>
                </a:moveTo>
                <a:cubicBezTo>
                  <a:pt x="5362159" y="512157"/>
                  <a:pt x="8339039" y="-268258"/>
                  <a:pt x="9134059" y="95597"/>
                </a:cubicBezTo>
                <a:cubicBezTo>
                  <a:pt x="9929079" y="459452"/>
                  <a:pt x="9946859" y="1536412"/>
                  <a:pt x="8374599" y="2496532"/>
                </a:cubicBezTo>
                <a:cubicBezTo>
                  <a:pt x="6802339" y="3456652"/>
                  <a:pt x="2801204" y="4930487"/>
                  <a:pt x="1274029" y="4896832"/>
                </a:cubicBezTo>
                <a:cubicBezTo>
                  <a:pt x="-253146" y="4863177"/>
                  <a:pt x="-376336" y="3266787"/>
                  <a:pt x="738089" y="2328892"/>
                </a:cubicBezTo>
                <a:cubicBezTo>
                  <a:pt x="1852514" y="1390997"/>
                  <a:pt x="3964524" y="555972"/>
                  <a:pt x="6844884" y="207357"/>
                </a:cubicBez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D2BD3FA0-1CBE-4397-A225-C1E6D843600E}"/>
              </a:ext>
            </a:extLst>
          </p:cNvPr>
          <p:cNvSpPr/>
          <p:nvPr/>
        </p:nvSpPr>
        <p:spPr>
          <a:xfrm>
            <a:off x="2478744" y="377825"/>
            <a:ext cx="433366" cy="452755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50A9F3-1BF0-40BB-A7AF-2304C3BDDC36}"/>
              </a:ext>
            </a:extLst>
          </p:cNvPr>
          <p:cNvSpPr txBox="1"/>
          <p:nvPr/>
        </p:nvSpPr>
        <p:spPr>
          <a:xfrm>
            <a:off x="3076141" y="1886847"/>
            <a:ext cx="6039717" cy="154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F</a:t>
            </a:r>
            <a:r>
              <a:rPr kumimoji="0" lang="en-US" altLang="zh-CN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lask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96919" y="3625770"/>
            <a:ext cx="559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sqlite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      pillow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用户信息管理系统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887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1084</Words>
  <Application>Microsoft Office PowerPoint</Application>
  <PresentationFormat>宽屏</PresentationFormat>
  <Paragraphs>102</Paragraphs>
  <Slides>41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等线</vt:lpstr>
      <vt:lpstr>等线 Light</vt:lpstr>
      <vt:lpstr>思源黑体 CN Light</vt:lpstr>
      <vt:lpstr>微软雅黑</vt:lpstr>
      <vt:lpstr>禹卫书法行书简体
</vt:lpstr>
      <vt:lpstr>字魂35号-经典雅黑</vt:lpstr>
      <vt:lpstr>字魂47号-三分行楷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songtao2603060@163.com</cp:lastModifiedBy>
  <cp:revision>83</cp:revision>
  <dcterms:created xsi:type="dcterms:W3CDTF">2019-04-22T01:14:43Z</dcterms:created>
  <dcterms:modified xsi:type="dcterms:W3CDTF">2019-07-10T02:13:44Z</dcterms:modified>
</cp:coreProperties>
</file>